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E%D1%82%D0%BE%D0%BC%D0%B5%D1%82%D1%80%D0%B8%D1%8F" TargetMode="External"/><Relationship Id="rId2" Type="http://schemas.openxmlformats.org/officeDocument/2006/relationships/hyperlink" Target="http://ru.wikipedia.org/wiki/%D0%9E%D0%BF%D1%82%D0%B8%D1%87%D0%B5%D1%81%D0%BA%D0%BE%D0%B5_%D0%B8%D0%B7%D0%BB%D1%83%D1%87%D0%B5%D0%BD%D0%B8%D0%B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7%D0%B2%D0%B5%D1%81%D1%8C" TargetMode="External"/><Relationship Id="rId3" Type="http://schemas.openxmlformats.org/officeDocument/2006/relationships/hyperlink" Target="http://ru.wikipedia.org/wiki/%D0%9E%D0%BF%D1%82%D0%B8%D1%87%D0%B5%D1%81%D0%BA%D0%B8%D0%B9_%D0%BF%D1%80%D0%B8%D0%B1%D0%BE%D1%80" TargetMode="External"/><Relationship Id="rId7" Type="http://schemas.openxmlformats.org/officeDocument/2006/relationships/hyperlink" Target="http://ru.wikipedia.org/wiki/%D0%A1%D0%B2%D0%B5%D1%82%D0%BE%D0%B2%D0%BE%D0%B9_%D0%BF%D0%BE%D1%82%D0%BE%D0%BA" TargetMode="Externa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2%D0%B5%D1%82" TargetMode="External"/><Relationship Id="rId11" Type="http://schemas.openxmlformats.org/officeDocument/2006/relationships/hyperlink" Target="http://ru.wikipedia.org/wiki/%D0%94%D0%B8%D1%81%D0%BF%D0%B5%D1%80%D1%81%D0%BD%D1%8B%D0%B5_%D1%81%D0%B8%D1%81%D1%82%D0%B5%D0%BC%D1%8B" TargetMode="External"/><Relationship Id="rId5" Type="http://schemas.openxmlformats.org/officeDocument/2006/relationships/hyperlink" Target="http://ru.wikipedia.org/wiki/%D0%93%D0%B0%D0%B7" TargetMode="External"/><Relationship Id="rId10" Type="http://schemas.openxmlformats.org/officeDocument/2006/relationships/hyperlink" Target="http://ru.wikipedia.org/wiki/%D0%A1%D1%82%D0%B5%D0%BA%D0%BB%D0%BE" TargetMode="External"/><Relationship Id="rId4" Type="http://schemas.openxmlformats.org/officeDocument/2006/relationships/hyperlink" Target="http://ru.wikipedia.org/wiki/%D0%96%D0%B8%D0%B4%D0%BA%D0%BE%D1%81%D1%82%D1%8C" TargetMode="External"/><Relationship Id="rId9" Type="http://schemas.openxmlformats.org/officeDocument/2006/relationships/hyperlink" Target="http://ru.wikipedia.org/wiki/%D0%AD%D1%82%D0%B0%D0%BB%D0%BE%D0%BD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F%D0%BE%D0%BA%D0%B0%D0%B7%D0%B0%D1%82%D0%B5%D0%BB%D1%8C_%D0%BF%D1%80%D0%B5%D0%BB%D0%BE%D0%BC%D0%BB%D0%B5%D0%BD%D0%B8%D1%8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1%81%D1%82%D1%80%D0%BE%D0%B9%D1%81%D1%82%D0%B2%D0%BE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2%D0%B5%D0%BC%D0%BF%D0%B5%D1%80%D0%B0%D1%82%D1%83%D1%80%D0%B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3405190"/>
          </a:xfrm>
        </p:spPr>
        <p:txBody>
          <a:bodyPr anchor="t" anchorCtr="0"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Аппаратура для обнаружения, идентификации и измерения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67672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Оптические микроскопы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071546"/>
            <a:ext cx="4040188" cy="2214577"/>
          </a:xfrm>
        </p:spPr>
        <p:txBody>
          <a:bodyPr anchor="t" anchorCtr="0"/>
          <a:lstStyle/>
          <a:p>
            <a:pPr>
              <a:buFont typeface="Wingdings" pitchFamily="2" charset="2"/>
              <a:buChar char="Ø"/>
            </a:pPr>
            <a:r>
              <a:rPr lang="ru-RU" sz="1800" dirty="0" smtClean="0">
                <a:solidFill>
                  <a:srgbClr val="FFFF00"/>
                </a:solidFill>
              </a:rPr>
              <a:t>Конфокальный микроскоп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>
                <a:solidFill>
                  <a:srgbClr val="FFFF00"/>
                </a:solidFill>
              </a:rPr>
              <a:t>Ближнепольный</a:t>
            </a:r>
            <a:r>
              <a:rPr lang="ru-RU" sz="1800" dirty="0" smtClean="0">
                <a:solidFill>
                  <a:srgbClr val="FFFF00"/>
                </a:solidFill>
              </a:rPr>
              <a:t> оптический микроскоп</a:t>
            </a:r>
          </a:p>
          <a:p>
            <a:pPr>
              <a:buFont typeface="Wingdings" pitchFamily="2" charset="2"/>
              <a:buChar char="Ø"/>
            </a:pPr>
            <a:endParaRPr lang="ru-RU" sz="18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dirty="0" err="1" smtClean="0">
                <a:solidFill>
                  <a:srgbClr val="FFFF00"/>
                </a:solidFill>
              </a:rPr>
              <a:t>Двухфотонный</a:t>
            </a:r>
            <a:r>
              <a:rPr lang="ru-RU" sz="1800" dirty="0" smtClean="0">
                <a:solidFill>
                  <a:srgbClr val="FFFF00"/>
                </a:solidFill>
              </a:rPr>
              <a:t> лазерный микроскоп</a:t>
            </a:r>
          </a:p>
          <a:p>
            <a:pPr>
              <a:buFont typeface="Arial" pitchFamily="34" charset="0"/>
              <a:buChar char="•"/>
            </a:pP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Сканирующий зондовый микроскоп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3143248"/>
            <a:ext cx="4040188" cy="31607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Электронные микроскопы: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FF00"/>
                </a:solidFill>
              </a:rPr>
              <a:t>Просвечивающий электронный микроскоп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FFFF00"/>
                </a:solidFill>
              </a:rPr>
              <a:t>Растровый электронный микроскоп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14942" y="2714620"/>
            <a:ext cx="3471858" cy="3589343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Сканирующий атомно-силовой микроскоп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Сканирующий туннельный микроскоп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Выгнутая вправо стрелка 6"/>
          <p:cNvSpPr/>
          <p:nvPr/>
        </p:nvSpPr>
        <p:spPr>
          <a:xfrm>
            <a:off x="4857752" y="642918"/>
            <a:ext cx="731520" cy="714380"/>
          </a:xfrm>
          <a:prstGeom prst="curved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4500562" y="3286124"/>
            <a:ext cx="731520" cy="785818"/>
          </a:xfrm>
          <a:prstGeom prst="curved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6786578" y="1857364"/>
            <a:ext cx="731520" cy="857256"/>
          </a:xfrm>
          <a:prstGeom prst="curved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85728"/>
            <a:ext cx="4114800" cy="621510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ТИПИЧНЫЙ МИКРОСКОП </a:t>
            </a:r>
            <a:r>
              <a:rPr lang="ru-RU" dirty="0" smtClean="0">
                <a:solidFill>
                  <a:srgbClr val="FFFF00"/>
                </a:solidFill>
              </a:rPr>
              <a:t>с одним окуляром и двумя сменными объективами на револьверной головке. Увеличение в пределах от 100 до 1000.</a:t>
            </a:r>
            <a:r>
              <a:rPr lang="ru-RU" dirty="0" smtClean="0"/>
              <a:t> 1 - </a:t>
            </a:r>
            <a:r>
              <a:rPr lang="ru-RU" dirty="0" smtClean="0">
                <a:solidFill>
                  <a:srgbClr val="002060"/>
                </a:solidFill>
              </a:rPr>
              <a:t>штативная подставка; 2 - шарнир для наклона; 3 - </a:t>
            </a:r>
            <a:r>
              <a:rPr lang="ru-RU" dirty="0" err="1" smtClean="0">
                <a:solidFill>
                  <a:srgbClr val="002060"/>
                </a:solidFill>
              </a:rPr>
              <a:t>тубусодержатель</a:t>
            </a:r>
            <a:r>
              <a:rPr lang="ru-RU" dirty="0" smtClean="0">
                <a:solidFill>
                  <a:srgbClr val="002060"/>
                </a:solidFill>
              </a:rPr>
              <a:t>; 4 - ручка </a:t>
            </a:r>
            <a:r>
              <a:rPr lang="ru-RU" dirty="0" err="1" smtClean="0">
                <a:solidFill>
                  <a:srgbClr val="002060"/>
                </a:solidFill>
              </a:rPr>
              <a:t>микрометренной</a:t>
            </a:r>
            <a:r>
              <a:rPr lang="ru-RU" dirty="0" smtClean="0">
                <a:solidFill>
                  <a:srgbClr val="002060"/>
                </a:solidFill>
              </a:rPr>
              <a:t> регулировки; 5 - ручка грубой регулировки; 6 - окуляр; 7 - держатель окуляра; 8 - тубус; 9 - револьверная головка; 10 - объективы; 11 - предметный столик; 12 - конденсор; 13 - нижний держатель; 14 - зеркало.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857652" cy="58579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2466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FF0000"/>
                </a:solidFill>
              </a:rPr>
              <a:t>Осветители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-</a:t>
            </a:r>
            <a:r>
              <a:rPr lang="ru-RU" dirty="0" smtClean="0">
                <a:solidFill>
                  <a:srgbClr val="002060"/>
                </a:solidFill>
              </a:rPr>
              <a:t>приборы, предназначенные (в сочетании с конденсором) для освещения микропрепаратов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42984"/>
            <a:ext cx="3929089" cy="48577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Виды осветителей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57299"/>
            <a:ext cx="4040188" cy="857256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Осветитель галогенный 150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Осветитель светодиодный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378621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357430"/>
            <a:ext cx="404177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03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Виды осветителей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Осветитель металлогалоидный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71611"/>
            <a:ext cx="4041775" cy="603263"/>
          </a:xfrm>
        </p:spPr>
        <p:txBody>
          <a:bodyPr/>
          <a:lstStyle/>
          <a:p>
            <a:r>
              <a:rPr lang="ru-RU" sz="1600" dirty="0" smtClean="0">
                <a:solidFill>
                  <a:srgbClr val="002060"/>
                </a:solidFill>
              </a:rPr>
              <a:t>Осветитель ксеноновый с дополнительным галогенным резервным каналом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5992"/>
            <a:ext cx="404018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285992"/>
            <a:ext cx="4041775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Колориметр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 химический, оптический прибор для измерения концентрации веществ в растворах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85926"/>
            <a:ext cx="385765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</a:rPr>
              <a:t>Спектрофотометр</a:t>
            </a:r>
            <a:r>
              <a:rPr lang="ru-RU" sz="3600" dirty="0">
                <a:solidFill>
                  <a:srgbClr val="FFFF00"/>
                </a:solidFill>
              </a:rPr>
              <a:t> (от спектр и фотометр) — прибор для исследования спектрального состава по длинам волн электромагнитных излучений в </a:t>
            </a:r>
            <a:r>
              <a:rPr lang="ru-RU" sz="3600" dirty="0">
                <a:solidFill>
                  <a:srgbClr val="FFFF00"/>
                </a:solidFill>
                <a:hlinkClick r:id="rId2" tooltip="Оптическое излучение"/>
              </a:rPr>
              <a:t>оптическом диапазоне</a:t>
            </a:r>
            <a:r>
              <a:rPr lang="ru-RU" sz="3600" dirty="0">
                <a:solidFill>
                  <a:srgbClr val="FFFF00"/>
                </a:solidFill>
              </a:rPr>
              <a:t>, нахождения спектральных характеристик излучателей и объектов, взаимодействовавших с излучением, а также для спектрального анализа и </a:t>
            </a:r>
            <a:r>
              <a:rPr lang="ru-RU" sz="3600" dirty="0" err="1">
                <a:solidFill>
                  <a:srgbClr val="FFFF00"/>
                </a:solidFill>
                <a:hlinkClick r:id="rId3" tooltip="Фотометрия"/>
              </a:rPr>
              <a:t>фотометрирования</a:t>
            </a:r>
            <a:r>
              <a:rPr lang="ru-RU" sz="3600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1907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ompuart.ru/Archive/CA/2010/6/3/pic_02_i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9851"/>
            <a:ext cx="7776251" cy="64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53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Нефелометр</a:t>
            </a:r>
            <a:r>
              <a:rPr lang="ru-RU" sz="2800" dirty="0">
                <a:solidFill>
                  <a:srgbClr val="FFFF00"/>
                </a:solidFill>
              </a:rPr>
              <a:t> (от </a:t>
            </a:r>
            <a:r>
              <a:rPr lang="ru-RU" sz="2800" dirty="0">
                <a:solidFill>
                  <a:srgbClr val="FFFF00"/>
                </a:solidFill>
                <a:hlinkClick r:id="rId2" tooltip="Древнегреческий язык"/>
              </a:rPr>
              <a:t>др.-греч.</a:t>
            </a:r>
            <a:r>
              <a:rPr lang="ru-RU" sz="2800" dirty="0">
                <a:solidFill>
                  <a:srgbClr val="FFFF00"/>
                </a:solidFill>
              </a:rPr>
              <a:t> </a:t>
            </a:r>
            <a:r>
              <a:rPr lang="ru-RU" sz="2800" dirty="0" err="1">
                <a:solidFill>
                  <a:srgbClr val="FFFF00"/>
                </a:solidFill>
              </a:rPr>
              <a:t>νεφέλη</a:t>
            </a:r>
            <a:r>
              <a:rPr lang="ru-RU" sz="2800" dirty="0">
                <a:solidFill>
                  <a:srgbClr val="FFFF00"/>
                </a:solidFill>
              </a:rPr>
              <a:t> — «облако» и </a:t>
            </a:r>
            <a:r>
              <a:rPr lang="ru-RU" sz="2800" dirty="0" err="1">
                <a:solidFill>
                  <a:srgbClr val="FFFF00"/>
                </a:solidFill>
              </a:rPr>
              <a:t>μετρέω</a:t>
            </a:r>
            <a:r>
              <a:rPr lang="ru-RU" sz="2800" dirty="0">
                <a:solidFill>
                  <a:srgbClr val="FFFF00"/>
                </a:solidFill>
              </a:rPr>
              <a:t> — «измеряю») — </a:t>
            </a:r>
            <a:r>
              <a:rPr lang="ru-RU" sz="2800" dirty="0">
                <a:solidFill>
                  <a:srgbClr val="FFFF00"/>
                </a:solidFill>
                <a:hlinkClick r:id="rId3" tooltip="Оптический прибор"/>
              </a:rPr>
              <a:t>оптический прибор</a:t>
            </a:r>
            <a:r>
              <a:rPr lang="ru-RU" sz="2800" dirty="0">
                <a:solidFill>
                  <a:srgbClr val="FFFF00"/>
                </a:solidFill>
              </a:rPr>
              <a:t>, предназначенный для измерения степени мутности </a:t>
            </a:r>
            <a:r>
              <a:rPr lang="ru-RU" sz="2800" dirty="0">
                <a:solidFill>
                  <a:srgbClr val="FFFF00"/>
                </a:solidFill>
                <a:hlinkClick r:id="rId4" tooltip="Жидкость"/>
              </a:rPr>
              <a:t>жидкостей</a:t>
            </a:r>
            <a:r>
              <a:rPr lang="ru-RU" sz="2800" dirty="0">
                <a:solidFill>
                  <a:srgbClr val="FFFF00"/>
                </a:solidFill>
              </a:rPr>
              <a:t> и </a:t>
            </a:r>
            <a:r>
              <a:rPr lang="ru-RU" sz="2800" dirty="0">
                <a:solidFill>
                  <a:srgbClr val="FFFF00"/>
                </a:solidFill>
                <a:hlinkClick r:id="rId5" tooltip="Газ"/>
              </a:rPr>
              <a:t>газов</a:t>
            </a:r>
            <a:r>
              <a:rPr lang="ru-RU" sz="2800" dirty="0">
                <a:solidFill>
                  <a:srgbClr val="FFFF00"/>
                </a:solidFill>
              </a:rPr>
              <a:t> по интенсивности рассеяния ими </a:t>
            </a:r>
            <a:r>
              <a:rPr lang="ru-RU" sz="2800" dirty="0">
                <a:solidFill>
                  <a:srgbClr val="FFFF00"/>
                </a:solidFill>
                <a:hlinkClick r:id="rId6" tooltip="Свет"/>
              </a:rPr>
              <a:t>света</a:t>
            </a:r>
            <a:r>
              <a:rPr lang="ru-RU" sz="2800" dirty="0">
                <a:solidFill>
                  <a:srgbClr val="FFFF00"/>
                </a:solidFill>
              </a:rPr>
              <a:t>.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Действие нефелометра основано на сопоставлении интенсивности двух </a:t>
            </a:r>
            <a:r>
              <a:rPr lang="ru-RU" sz="2800" dirty="0" smtClean="0">
                <a:solidFill>
                  <a:srgbClr val="FFFF00"/>
                </a:solidFill>
                <a:hlinkClick r:id="rId7" tooltip="Световой поток"/>
              </a:rPr>
              <a:t>световых потоков</a:t>
            </a:r>
            <a:r>
              <a:rPr lang="ru-RU" sz="2800" dirty="0" smtClean="0">
                <a:solidFill>
                  <a:srgbClr val="FFFF00"/>
                </a:solidFill>
              </a:rPr>
              <a:t>: одного от рассеивающей </a:t>
            </a:r>
            <a:r>
              <a:rPr lang="ru-RU" sz="2800" dirty="0" smtClean="0">
                <a:solidFill>
                  <a:srgbClr val="FFFF00"/>
                </a:solidFill>
                <a:hlinkClick r:id="rId8" tooltip="Взвесь"/>
              </a:rPr>
              <a:t>взвеси</a:t>
            </a:r>
            <a:r>
              <a:rPr lang="ru-RU" sz="2800" dirty="0" smtClean="0">
                <a:solidFill>
                  <a:srgbClr val="FFFF00"/>
                </a:solidFill>
              </a:rPr>
              <a:t>, другого от </a:t>
            </a:r>
            <a:r>
              <a:rPr lang="ru-RU" sz="2800" dirty="0" smtClean="0">
                <a:solidFill>
                  <a:srgbClr val="002060"/>
                </a:solidFill>
                <a:hlinkClick r:id="rId9" tooltip="Эталон"/>
              </a:rPr>
              <a:t>эталона</a:t>
            </a:r>
            <a:r>
              <a:rPr lang="ru-RU" sz="2800" dirty="0" smtClean="0">
                <a:solidFill>
                  <a:srgbClr val="FFFF00"/>
                </a:solidFill>
              </a:rPr>
              <a:t> (например, мутное </a:t>
            </a:r>
            <a:r>
              <a:rPr lang="ru-RU" sz="2800" dirty="0" smtClean="0">
                <a:solidFill>
                  <a:srgbClr val="FFFF00"/>
                </a:solidFill>
                <a:hlinkClick r:id="rId10" tooltip="Стекло"/>
              </a:rPr>
              <a:t>стекло</a:t>
            </a:r>
            <a:r>
              <a:rPr lang="ru-RU" sz="2800" dirty="0" smtClean="0">
                <a:solidFill>
                  <a:srgbClr val="FFFF00"/>
                </a:solidFill>
              </a:rPr>
              <a:t>). Нефелометры делятся визуальные и фотоэлектрические. Применяются при исследовании </a:t>
            </a:r>
            <a:r>
              <a:rPr lang="ru-RU" sz="2800" dirty="0" smtClean="0">
                <a:solidFill>
                  <a:srgbClr val="00B0F0"/>
                </a:solidFill>
                <a:hlinkClick r:id="rId11" tooltip="Дисперсные системы"/>
              </a:rPr>
              <a:t>дисперсных систем</a:t>
            </a:r>
            <a:r>
              <a:rPr lang="ru-RU" sz="2800" dirty="0" smtClean="0">
                <a:solidFill>
                  <a:srgbClr val="FFFF00"/>
                </a:solidFill>
              </a:rPr>
              <a:t>.</a:t>
            </a:r>
          </a:p>
          <a:p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53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3041"/>
            <a:ext cx="6768752" cy="618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323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03232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История микроскопии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1"/>
            <a:ext cx="8229600" cy="45294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Сегодня трудно представить себе научную деятельность человека без микроскопа. Микроскоп широко применяется в большинстве лабораторий медицины и биологии, геологии и материаловедения. Полученные с помощью микроскопа результаты необходимы при постановке точного диагноза, при контроле над ходом лечения. С использованием микроскопа происходит разработка и внедрение новых препаратов, делаются научные открытия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err="1">
                <a:solidFill>
                  <a:srgbClr val="FFFF00"/>
                </a:solidFill>
              </a:rPr>
              <a:t>Рефракто́метр</a:t>
            </a:r>
            <a:r>
              <a:rPr lang="ru-RU" sz="4400" dirty="0">
                <a:solidFill>
                  <a:srgbClr val="FFFF00"/>
                </a:solidFill>
              </a:rPr>
              <a:t> — прибор, измеряющий </a:t>
            </a:r>
            <a:r>
              <a:rPr lang="ru-RU" sz="4400" dirty="0">
                <a:solidFill>
                  <a:srgbClr val="FFFF00"/>
                </a:solidFill>
                <a:hlinkClick r:id="rId2" tooltip="Показатель преломления"/>
              </a:rPr>
              <a:t>показатель преломления</a:t>
            </a:r>
            <a:r>
              <a:rPr lang="ru-RU" sz="4400" dirty="0">
                <a:solidFill>
                  <a:srgbClr val="FFFF00"/>
                </a:solidFill>
              </a:rPr>
              <a:t> света в среде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7806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682625"/>
            <a:ext cx="8388350" cy="549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420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60648"/>
            <a:ext cx="7924800" cy="5454352"/>
          </a:xfrm>
        </p:spPr>
        <p:txBody>
          <a:bodyPr>
            <a:noAutofit/>
          </a:bodyPr>
          <a:lstStyle/>
          <a:p>
            <a:r>
              <a:rPr lang="ru-RU" sz="3200" b="1" dirty="0" err="1">
                <a:solidFill>
                  <a:srgbClr val="FFFF00"/>
                </a:solidFill>
              </a:rPr>
              <a:t>Термо́метр</a:t>
            </a:r>
            <a:r>
              <a:rPr lang="ru-RU" sz="3200" dirty="0">
                <a:solidFill>
                  <a:srgbClr val="FFFF00"/>
                </a:solidFill>
              </a:rPr>
              <a:t> (</a:t>
            </a:r>
            <a:r>
              <a:rPr lang="ru-RU" sz="3200" dirty="0">
                <a:solidFill>
                  <a:srgbClr val="FFFF00"/>
                </a:solidFill>
                <a:hlinkClick r:id="rId2" tooltip="Греческий язык"/>
              </a:rPr>
              <a:t>греч.</a:t>
            </a:r>
            <a:r>
              <a:rPr lang="ru-RU" sz="3200" dirty="0">
                <a:solidFill>
                  <a:srgbClr val="FFFF00"/>
                </a:solidFill>
              </a:rPr>
              <a:t> </a:t>
            </a:r>
            <a:r>
              <a:rPr lang="ru-RU" sz="3200" dirty="0" err="1">
                <a:solidFill>
                  <a:srgbClr val="FFFF00"/>
                </a:solidFill>
              </a:rPr>
              <a:t>θέρμη</a:t>
            </a:r>
            <a:r>
              <a:rPr lang="ru-RU" sz="3200" dirty="0">
                <a:solidFill>
                  <a:srgbClr val="FFFF00"/>
                </a:solidFill>
              </a:rPr>
              <a:t> — тепло; </a:t>
            </a:r>
            <a:r>
              <a:rPr lang="ru-RU" sz="3200" dirty="0" err="1">
                <a:solidFill>
                  <a:srgbClr val="FFFF00"/>
                </a:solidFill>
              </a:rPr>
              <a:t>μετρέω</a:t>
            </a:r>
            <a:r>
              <a:rPr lang="ru-RU" sz="3200" dirty="0">
                <a:solidFill>
                  <a:srgbClr val="FFFF00"/>
                </a:solidFill>
              </a:rPr>
              <a:t> — измеряю) — </a:t>
            </a:r>
            <a:r>
              <a:rPr lang="ru-RU" sz="3200" dirty="0">
                <a:solidFill>
                  <a:srgbClr val="FFFF00"/>
                </a:solidFill>
                <a:hlinkClick r:id="rId3" tooltip="Устройство"/>
              </a:rPr>
              <a:t>прибор</a:t>
            </a:r>
            <a:r>
              <a:rPr lang="ru-RU" sz="3200" dirty="0">
                <a:solidFill>
                  <a:srgbClr val="FFFF00"/>
                </a:solidFill>
              </a:rPr>
              <a:t> для измерения </a:t>
            </a:r>
            <a:r>
              <a:rPr lang="ru-RU" sz="3200" dirty="0">
                <a:solidFill>
                  <a:srgbClr val="FFFF00"/>
                </a:solidFill>
                <a:hlinkClick r:id="rId4" tooltip="Температура"/>
              </a:rPr>
              <a:t>температуры</a:t>
            </a:r>
            <a:r>
              <a:rPr lang="ru-RU" sz="3200" dirty="0">
                <a:solidFill>
                  <a:srgbClr val="FFFF00"/>
                </a:solidFill>
              </a:rPr>
              <a:t> воздуха, почвы, воды и так далее. Существует несколько видов термометров: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жидкостные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механические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электрические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оптические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газовые</a:t>
            </a:r>
          </a:p>
          <a:p>
            <a:r>
              <a:rPr lang="ru-RU" sz="3200" dirty="0">
                <a:solidFill>
                  <a:srgbClr val="002060"/>
                </a:solidFill>
              </a:rPr>
              <a:t>инфракрасные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7602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53779" cy="271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eurolab.ru/d/27885/d/ivtm-7-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499992" cy="271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socenter.ru/images/photos/263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9701"/>
            <a:ext cx="4500562" cy="414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479" y="2714620"/>
            <a:ext cx="4621521" cy="414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84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1807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Микроскоп </a:t>
            </a:r>
            <a:r>
              <a:rPr lang="ru-RU" sz="3200" dirty="0" smtClean="0"/>
              <a:t>- </a:t>
            </a:r>
            <a:r>
              <a:rPr lang="ru-RU" sz="3200" dirty="0" smtClean="0">
                <a:solidFill>
                  <a:srgbClr val="FFFF00"/>
                </a:solidFill>
              </a:rPr>
              <a:t>от греческого </a:t>
            </a:r>
            <a:r>
              <a:rPr lang="ru-RU" sz="3200" dirty="0" err="1" smtClean="0">
                <a:solidFill>
                  <a:srgbClr val="FFFF00"/>
                </a:solidFill>
              </a:rPr>
              <a:t>mikros</a:t>
            </a:r>
            <a:r>
              <a:rPr lang="ru-RU" sz="3200" dirty="0" smtClean="0">
                <a:solidFill>
                  <a:srgbClr val="FFFF00"/>
                </a:solidFill>
              </a:rPr>
              <a:t> - малый и </a:t>
            </a:r>
            <a:r>
              <a:rPr lang="ru-RU" sz="3200" dirty="0" err="1" smtClean="0">
                <a:solidFill>
                  <a:srgbClr val="FFFF00"/>
                </a:solidFill>
              </a:rPr>
              <a:t>skopeo</a:t>
            </a:r>
            <a:r>
              <a:rPr lang="ru-RU" sz="3200" dirty="0" smtClean="0">
                <a:solidFill>
                  <a:srgbClr val="FFFF00"/>
                </a:solidFill>
              </a:rPr>
              <a:t> – смотрю…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4386274"/>
          </a:xfrm>
        </p:spPr>
        <p:txBody>
          <a:bodyPr>
            <a:normAutofit/>
          </a:bodyPr>
          <a:lstStyle/>
          <a:p>
            <a:r>
              <a:rPr lang="ru-RU" dirty="0" smtClean="0"/>
              <a:t>оптический прибор для получения увеличенного изображения мелких объектов и их деталей, не видимых невооруженным глазом.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072066" y="2000240"/>
            <a:ext cx="3214710" cy="40005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Первый микроскоп был создан лишь в 1595 году </a:t>
            </a:r>
            <a:r>
              <a:rPr lang="ru-RU" sz="3200" dirty="0" err="1" smtClean="0">
                <a:solidFill>
                  <a:srgbClr val="FF0000"/>
                </a:solidFill>
              </a:rPr>
              <a:t>Захариусом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err="1" smtClean="0">
                <a:solidFill>
                  <a:srgbClr val="FF0000"/>
                </a:solidFill>
              </a:rPr>
              <a:t>Йансеном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Изобретение заключалось в том, что </a:t>
            </a:r>
            <a:r>
              <a:rPr lang="ru-RU" dirty="0" err="1" smtClean="0"/>
              <a:t>Захариус</a:t>
            </a:r>
            <a:r>
              <a:rPr lang="ru-RU" dirty="0" smtClean="0"/>
              <a:t> </a:t>
            </a:r>
            <a:r>
              <a:rPr lang="ru-RU" dirty="0" err="1" smtClean="0"/>
              <a:t>Йансен</a:t>
            </a:r>
            <a:r>
              <a:rPr lang="ru-RU" dirty="0" smtClean="0"/>
              <a:t> смонтировал две выпуклые линзы внутри одной трубки, тем самым, заложив основы для создания сложных микроскопов. Фокусировка на исследуемом объекте достигалось за счет выдвижного тубуса. Увеличение микроскопа составляло от 3 до 10 крат. И это был настоящий прорыв в области микроскопии! Каждый свой следующий микроскоп он значительно совершенствовал.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714876" y="1928802"/>
            <a:ext cx="4000528" cy="4143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36040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rgbClr val="FFFF00"/>
                </a:solidFill>
              </a:rPr>
              <a:t>В середине 17 столетия Ньютон открыл сложный состав белого света и разложил его призмой. </a:t>
            </a:r>
            <a:r>
              <a:rPr lang="ru-RU" sz="2700" dirty="0" err="1" smtClean="0">
                <a:solidFill>
                  <a:srgbClr val="FFFF00"/>
                </a:solidFill>
              </a:rPr>
              <a:t>Рёмер</a:t>
            </a:r>
            <a:r>
              <a:rPr lang="ru-RU" sz="2700" dirty="0" smtClean="0">
                <a:solidFill>
                  <a:srgbClr val="FFFF00"/>
                </a:solidFill>
              </a:rPr>
              <a:t> доказал, что свет распространяется с конечной скоростью, и измерил ее. Ньютон высказал знаменитую гипотезу - неверную, как вам известно,- о том, что свет есть поток летящих частиц такой необычайной мелкости и частоты, что они проникают через прозрачные тела, как стекло через хрусталик глаза, и, поражая ретину ударами, производят физиологическое ощущение света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143240" y="4000504"/>
            <a:ext cx="2857520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96101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 1824 г. громадный успех микроскопа дала простая практическая идея </a:t>
            </a:r>
            <a:r>
              <a:rPr lang="ru-RU" sz="3200" dirty="0" err="1" smtClean="0">
                <a:solidFill>
                  <a:srgbClr val="FF0000"/>
                </a:solidFill>
              </a:rPr>
              <a:t>Саллига</a:t>
            </a:r>
            <a:r>
              <a:rPr lang="ru-RU" sz="3200" dirty="0" smtClean="0">
                <a:solidFill>
                  <a:srgbClr val="FF0000"/>
                </a:solidFill>
              </a:rPr>
              <a:t>, воспроизведенная французской фирмой Шевалье.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357430"/>
            <a:ext cx="4972056" cy="38147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1700" dirty="0" smtClean="0"/>
              <a:t>Объектив, раньше состоявший из одной линзы, расчленен на части, его начали изготовлять из многих ахроматических линз. Так умножено число параметров, дана возможность исправления ошибок системы, и стало впервые возможным говорить о настоящих больших увеличениях - в 500 и даже 1000 раз. Граница предельного видения передвинулась от двух к одному микрону. Далеко позади оставлен микроскоп Левенгука. В 70-х годах 19 века победоносное шествие микроскопии двинулось вперед. Сказавшим был </a:t>
            </a:r>
            <a:r>
              <a:rPr lang="ru-RU" sz="1700" dirty="0" err="1" smtClean="0"/>
              <a:t>Аббе</a:t>
            </a:r>
            <a:endParaRPr lang="ru-RU" sz="17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953124" y="2357430"/>
            <a:ext cx="2405089" cy="3571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64234" y="381000"/>
            <a:ext cx="8229600" cy="3548065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Большой вклад в разработку проблем теоретической и прикладной оптики, усовершенствование оптических систем микроскопа и микроскопической техники внесли М.В. Ломоносов, И.П. Кулибин, Л.И. Мандельштам, Д.С. Рождественский, А.А. Лебедев, С.И. Вавилов, В.П. </a:t>
            </a:r>
            <a:r>
              <a:rPr lang="ru-RU" sz="2800" dirty="0" err="1" smtClean="0">
                <a:solidFill>
                  <a:srgbClr val="FF0000"/>
                </a:solidFill>
              </a:rPr>
              <a:t>Линник</a:t>
            </a:r>
            <a:r>
              <a:rPr lang="ru-RU" sz="2800" dirty="0" smtClean="0">
                <a:solidFill>
                  <a:srgbClr val="FF0000"/>
                </a:solidFill>
              </a:rPr>
              <a:t>, Д.Д. </a:t>
            </a:r>
            <a:r>
              <a:rPr lang="ru-RU" sz="2800" dirty="0" err="1" smtClean="0">
                <a:solidFill>
                  <a:srgbClr val="FF0000"/>
                </a:solidFill>
              </a:rPr>
              <a:t>Максутов</a:t>
            </a:r>
            <a:r>
              <a:rPr lang="ru-RU" sz="2800" dirty="0" smtClean="0">
                <a:solidFill>
                  <a:srgbClr val="FF0000"/>
                </a:solidFill>
              </a:rPr>
              <a:t> и др.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33600" y="4214818"/>
            <a:ext cx="5224482" cy="24288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000504"/>
            <a:ext cx="5715040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Разрешающая способность микроскопов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   Разрешающая способность микроскопа — это способность микроскопа выдавать чёткое раздельное изображение двух близко расположенных точек объекта. Степень проникновения в микромир, возможности его изучения зависят от разрешающей способности прибора. Эта характеристика определяется прежде всего длиной волны используемого в микроскопии излучения (видимое, ультрафиолетовое, рентгеновское излучение). Фундаментальное ограничение заключается в невозможности получить при помощи электромагнитного излучения изображение объекта, меньшего по размерам, чем длина волны этого излучения.«Проникнуть глубже» в микромир возможно при применении излучений с меньшими длинами волн.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46238"/>
            <a:ext cx="3929090" cy="47831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571868" y="3000372"/>
            <a:ext cx="2500330" cy="121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микроскопов: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214414" y="1500174"/>
            <a:ext cx="2857520" cy="135732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Оптические микроскопы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286380" y="1428736"/>
            <a:ext cx="3071834" cy="142876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Электронные микроскопы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86512" y="3643314"/>
            <a:ext cx="2714644" cy="164307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Сканирующий зондовый микроскоп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928926" y="4786322"/>
            <a:ext cx="3000396" cy="128588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Рентгеновские микроскопы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34" y="3214686"/>
            <a:ext cx="2857520" cy="185738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Дифференциальный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интерференционно-контрастный микроскоп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1" name="Прямая со стрелкой 20"/>
          <p:cNvCxnSpPr>
            <a:endCxn id="7" idx="5"/>
          </p:cNvCxnSpPr>
          <p:nvPr/>
        </p:nvCxnSpPr>
        <p:spPr>
          <a:xfrm rot="10800000">
            <a:off x="3653460" y="2658722"/>
            <a:ext cx="632788" cy="484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357818" y="2714620"/>
            <a:ext cx="64294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929322" y="3857628"/>
            <a:ext cx="57150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4"/>
          </p:cNvCxnSpPr>
          <p:nvPr/>
        </p:nvCxnSpPr>
        <p:spPr>
          <a:xfrm rot="5400000">
            <a:off x="4482703" y="4446992"/>
            <a:ext cx="571504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3"/>
          </p:cNvCxnSpPr>
          <p:nvPr/>
        </p:nvCxnSpPr>
        <p:spPr>
          <a:xfrm rot="5400000" flipH="1">
            <a:off x="3558124" y="3657059"/>
            <a:ext cx="107901" cy="651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153</TotalTime>
  <Words>666</Words>
  <Application>Microsoft Office PowerPoint</Application>
  <PresentationFormat>Экран (4:3)</PresentationFormat>
  <Paragraphs>57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Литейная</vt:lpstr>
      <vt:lpstr>Аппаратура для обнаружения, идентификации и измерения</vt:lpstr>
      <vt:lpstr>История микроскопии</vt:lpstr>
      <vt:lpstr>Микроскоп - от греческого mikros - малый и skopeo – смотрю…</vt:lpstr>
      <vt:lpstr>Первый микроскоп был создан лишь в 1595 году Захариусом Йансеном </vt:lpstr>
      <vt:lpstr>В середине 17 столетия Ньютон открыл сложный состав белого света и разложил его призмой. Рёмер доказал, что свет распространяется с конечной скоростью, и измерил ее. Ньютон высказал знаменитую гипотезу - неверную, как вам известно,- о том, что свет есть поток летящих частиц такой необычайной мелкости и частоты, что они проникают через прозрачные тела, как стекло через хрусталик глаза, и, поражая ретину ударами, производят физиологическое ощущение света. </vt:lpstr>
      <vt:lpstr>В 1824 г. громадный успех микроскопа дала простая практическая идея Саллига, воспроизведенная французской фирмой Шевалье.</vt:lpstr>
      <vt:lpstr>Большой вклад в разработку проблем теоретической и прикладной оптики, усовершенствование оптических систем микроскопа и микроскопической техники внесли М.В. Ломоносов, И.П. Кулибин, Л.И. Мандельштам, Д.С. Рождественский, А.А. Лебедев, С.И. Вавилов, В.П. Линник, Д.Д. Максутов и др.</vt:lpstr>
      <vt:lpstr>Разрешающая способность микроскопов</vt:lpstr>
      <vt:lpstr>Презентация PowerPoint</vt:lpstr>
      <vt:lpstr>Оптические микроскопы</vt:lpstr>
      <vt:lpstr>Презентация PowerPoint</vt:lpstr>
      <vt:lpstr>Осветители </vt:lpstr>
      <vt:lpstr>Виды осветителей</vt:lpstr>
      <vt:lpstr>Виды осветителей</vt:lpstr>
      <vt:lpstr>Колориметр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7</cp:lastModifiedBy>
  <cp:revision>18</cp:revision>
  <dcterms:created xsi:type="dcterms:W3CDTF">2012-10-04T13:17:28Z</dcterms:created>
  <dcterms:modified xsi:type="dcterms:W3CDTF">2012-12-13T04:24:19Z</dcterms:modified>
</cp:coreProperties>
</file>